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</p:sldMasterIdLst>
  <p:notesMasterIdLst>
    <p:notesMasterId r:id="rId32"/>
  </p:notesMasterIdLst>
  <p:handoutMasterIdLst>
    <p:handoutMasterId r:id="rId33"/>
  </p:handoutMasterIdLst>
  <p:sldIdLst>
    <p:sldId id="811" r:id="rId5"/>
    <p:sldId id="1318" r:id="rId6"/>
    <p:sldId id="1317" r:id="rId7"/>
    <p:sldId id="1306" r:id="rId8"/>
    <p:sldId id="1327" r:id="rId9"/>
    <p:sldId id="887" r:id="rId10"/>
    <p:sldId id="1307" r:id="rId11"/>
    <p:sldId id="1320" r:id="rId12"/>
    <p:sldId id="1319" r:id="rId13"/>
    <p:sldId id="1321" r:id="rId14"/>
    <p:sldId id="1322" r:id="rId15"/>
    <p:sldId id="1324" r:id="rId16"/>
    <p:sldId id="1323" r:id="rId17"/>
    <p:sldId id="1326" r:id="rId18"/>
    <p:sldId id="1312" r:id="rId19"/>
    <p:sldId id="888" r:id="rId20"/>
    <p:sldId id="1314" r:id="rId21"/>
    <p:sldId id="1315" r:id="rId22"/>
    <p:sldId id="1316" r:id="rId23"/>
    <p:sldId id="1313" r:id="rId24"/>
    <p:sldId id="1293" r:id="rId25"/>
    <p:sldId id="1296" r:id="rId26"/>
    <p:sldId id="1295" r:id="rId27"/>
    <p:sldId id="1297" r:id="rId28"/>
    <p:sldId id="1303" r:id="rId29"/>
    <p:sldId id="1304" r:id="rId30"/>
    <p:sldId id="893" r:id="rId3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DFA6FF4-F7BA-4338-8046-9D76365F9FA1}">
          <p14:sldIdLst>
            <p14:sldId id="811"/>
            <p14:sldId id="1318"/>
            <p14:sldId id="1317"/>
            <p14:sldId id="1306"/>
            <p14:sldId id="1327"/>
            <p14:sldId id="887"/>
            <p14:sldId id="1307"/>
            <p14:sldId id="1320"/>
            <p14:sldId id="1319"/>
            <p14:sldId id="1321"/>
            <p14:sldId id="1322"/>
            <p14:sldId id="1324"/>
            <p14:sldId id="1323"/>
            <p14:sldId id="1326"/>
            <p14:sldId id="1312"/>
            <p14:sldId id="888"/>
            <p14:sldId id="1314"/>
            <p14:sldId id="1315"/>
            <p14:sldId id="1316"/>
            <p14:sldId id="1313"/>
            <p14:sldId id="1293"/>
            <p14:sldId id="1296"/>
            <p14:sldId id="1295"/>
            <p14:sldId id="1297"/>
            <p14:sldId id="1303"/>
            <p14:sldId id="1304"/>
            <p14:sldId id="8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0" userDrawn="1">
          <p15:clr>
            <a:srgbClr val="A4A3A4"/>
          </p15:clr>
        </p15:guide>
        <p15:guide id="2" pos="2121" userDrawn="1">
          <p15:clr>
            <a:srgbClr val="A4A3A4"/>
          </p15:clr>
        </p15:guide>
        <p15:guide id="3" orient="horz" pos="2835" userDrawn="1">
          <p15:clr>
            <a:srgbClr val="A4A3A4"/>
          </p15:clr>
        </p15:guide>
        <p15:guide id="4" pos="2116" userDrawn="1">
          <p15:clr>
            <a:srgbClr val="A4A3A4"/>
          </p15:clr>
        </p15:guide>
        <p15:guide id="5" orient="horz" pos="2933" userDrawn="1">
          <p15:clr>
            <a:srgbClr val="A4A3A4"/>
          </p15:clr>
        </p15:guide>
        <p15:guide id="6" orient="horz" pos="2928" userDrawn="1">
          <p15:clr>
            <a:srgbClr val="A4A3A4"/>
          </p15:clr>
        </p15:guide>
        <p15:guide id="7" pos="2213" userDrawn="1">
          <p15:clr>
            <a:srgbClr val="A4A3A4"/>
          </p15:clr>
        </p15:guide>
        <p15:guide id="8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n Swartout" initials="ES" lastIdx="73" clrIdx="0"/>
  <p:cmAuthor id="2" name="PDRI-MS" initials="MS" lastIdx="11" clrIdx="1"/>
  <p:cmAuthor id="3" name="Robin Anne Rojas" initials="RAR" lastIdx="41" clrIdx="2"/>
  <p:cmAuthor id="4" name="Lucy Wang" initials="LW" lastIdx="2" clrIdx="3"/>
  <p:cmAuthor id="5" name="Jennifer Nelligan" initials="JN" lastIdx="1" clrIdx="4"/>
  <p:cmAuthor id="6" name="Jennifer Nelligan" initials="JN [2]" lastIdx="1" clrIdx="5"/>
  <p:cmAuthor id="7" name="Jennifer Nelligan" initials="JN [3]" lastIdx="1" clrIdx="6"/>
  <p:cmAuthor id="8" name="Jennifer Nelligan" initials="JN [4]" lastIdx="1" clrIdx="7"/>
  <p:cmAuthor id="9" name="Jennifer Nelligan" initials="JN [5]" lastIdx="1" clrIdx="8"/>
  <p:cmAuthor id="10" name="Jennifer Nelligan" initials="JN [6]" lastIdx="1" clrIdx="9"/>
  <p:cmAuthor id="11" name="Jennifer Nelligan" initials="JN [7]" lastIdx="1" clrIdx="10"/>
  <p:cmAuthor id="12" name="Jennifer Nelligan" initials="JN [8]" lastIdx="1" clrIdx="11"/>
  <p:cmAuthor id="13" name="Jennifer Nelligan" initials="JN [9]" lastIdx="1" clrIdx="12"/>
  <p:cmAuthor id="14" name="Jennifer Nelligan" initials="JN [10]" lastIdx="1" clrIdx="13"/>
  <p:cmAuthor id="15" name="Jennifer Nelligan" initials="JN [11]" lastIdx="1" clrIdx="14"/>
  <p:cmAuthor id="16" name="Jennifer Nelligan" initials="JN [12]" lastIdx="1" clrIdx="15"/>
  <p:cmAuthor id="17" name="Jennifer Nelligan" initials="JN [13]" lastIdx="1" clrIdx="16"/>
  <p:cmAuthor id="18" name="Jennifer Nelligan" initials="JN [14]" lastIdx="1" clrIdx="17"/>
  <p:cmAuthor id="19" name="Mark Smith" initials="MS" lastIdx="2" clrIdx="18">
    <p:extLst>
      <p:ext uri="{19B8F6BF-5375-455C-9EA6-DF929625EA0E}">
        <p15:presenceInfo xmlns:p15="http://schemas.microsoft.com/office/powerpoint/2012/main" userId="S-1-5-21-229508193-1390368076-4030988433-68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6"/>
    <a:srgbClr val="632615"/>
    <a:srgbClr val="FFB96D"/>
    <a:srgbClr val="DEC5E9"/>
    <a:srgbClr val="C79EDA"/>
    <a:srgbClr val="FFB115"/>
    <a:srgbClr val="58595B"/>
    <a:srgbClr val="00ABC0"/>
    <a:srgbClr val="FF6600"/>
    <a:srgbClr val="FFA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492" autoAdjust="0"/>
  </p:normalViewPr>
  <p:slideViewPr>
    <p:cSldViewPr>
      <p:cViewPr varScale="1">
        <p:scale>
          <a:sx n="86" d="100"/>
          <a:sy n="86" d="100"/>
        </p:scale>
        <p:origin x="658" y="5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>
      <p:cViewPr varScale="1">
        <p:scale>
          <a:sx n="51" d="100"/>
          <a:sy n="51" d="100"/>
        </p:scale>
        <p:origin x="2814" y="96"/>
      </p:cViewPr>
      <p:guideLst>
        <p:guide orient="horz" pos="2840"/>
        <p:guide pos="2121"/>
        <p:guide orient="horz" pos="2835"/>
        <p:guide pos="2116"/>
        <p:guide orient="horz" pos="2933"/>
        <p:guide orient="horz" pos="2928"/>
        <p:guide pos="2213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946" cy="464345"/>
          </a:xfrm>
          <a:prstGeom prst="rect">
            <a:avLst/>
          </a:prstGeom>
        </p:spPr>
        <p:txBody>
          <a:bodyPr vert="horz" lIns="91234" tIns="45618" rIns="91234" bIns="4561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71" y="1"/>
            <a:ext cx="3037946" cy="464345"/>
          </a:xfrm>
          <a:prstGeom prst="rect">
            <a:avLst/>
          </a:prstGeom>
        </p:spPr>
        <p:txBody>
          <a:bodyPr vert="horz" lIns="91234" tIns="45618" rIns="91234" bIns="45618" rtlCol="0"/>
          <a:lstStyle>
            <a:lvl1pPr algn="r">
              <a:defRPr sz="1200"/>
            </a:lvl1pPr>
          </a:lstStyle>
          <a:p>
            <a:fld id="{78C4DF41-FEC9-4C5A-B205-00B6CD8837ED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30473"/>
            <a:ext cx="3037946" cy="464345"/>
          </a:xfrm>
          <a:prstGeom prst="rect">
            <a:avLst/>
          </a:prstGeom>
        </p:spPr>
        <p:txBody>
          <a:bodyPr vert="horz" lIns="91234" tIns="45618" rIns="91234" bIns="4561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71" y="8830473"/>
            <a:ext cx="3037946" cy="464345"/>
          </a:xfrm>
          <a:prstGeom prst="rect">
            <a:avLst/>
          </a:prstGeom>
        </p:spPr>
        <p:txBody>
          <a:bodyPr vert="horz" lIns="91234" tIns="45618" rIns="91234" bIns="45618" rtlCol="0" anchor="b"/>
          <a:lstStyle>
            <a:lvl1pPr algn="r">
              <a:defRPr sz="1200"/>
            </a:lvl1pPr>
          </a:lstStyle>
          <a:p>
            <a:fld id="{F36FDFB4-7C01-495B-BB36-1E40F61EDE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00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49" tIns="46576" rIns="93149" bIns="4657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49" tIns="46576" rIns="93149" bIns="46576" rtlCol="0"/>
          <a:lstStyle>
            <a:lvl1pPr algn="r">
              <a:defRPr sz="1200"/>
            </a:lvl1pPr>
          </a:lstStyle>
          <a:p>
            <a:fld id="{9320789F-24BA-4021-B029-5175AF167518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49" tIns="46576" rIns="93149" bIns="4657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49" tIns="46576" rIns="93149" bIns="4657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49" tIns="46576" rIns="93149" bIns="4657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49" tIns="46576" rIns="93149" bIns="46576" rtlCol="0" anchor="b"/>
          <a:lstStyle>
            <a:lvl1pPr algn="r">
              <a:defRPr sz="1200"/>
            </a:lvl1pPr>
          </a:lstStyle>
          <a:p>
            <a:fld id="{D0CB9764-647B-4A0B-9CA5-C3B229C1C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23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4000"/>
      </a:lnSpc>
      <a:spcBef>
        <a:spcPts val="600"/>
      </a:spcBef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lnSpc>
        <a:spcPct val="114000"/>
      </a:lnSpc>
      <a:spcBef>
        <a:spcPts val="600"/>
      </a:spcBef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lnSpc>
        <a:spcPct val="114000"/>
      </a:lnSpc>
      <a:spcBef>
        <a:spcPts val="600"/>
      </a:spcBef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lnSpc>
        <a:spcPct val="114000"/>
      </a:lnSpc>
      <a:spcBef>
        <a:spcPts val="600"/>
      </a:spcBef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lnSpc>
        <a:spcPct val="114000"/>
      </a:lnSpc>
      <a:spcBef>
        <a:spcPts val="600"/>
      </a:spcBef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B9764-647B-4A0B-9CA5-C3B229C1C93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5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26731" r="27577"/>
          <a:stretch/>
        </p:blipFill>
        <p:spPr>
          <a:xfrm>
            <a:off x="5581897" y="3341077"/>
            <a:ext cx="3562103" cy="203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151" r="13724" b="14227"/>
          <a:stretch/>
        </p:blipFill>
        <p:spPr>
          <a:xfrm>
            <a:off x="5581899" y="1260232"/>
            <a:ext cx="3562102" cy="1856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4854" y="2543587"/>
            <a:ext cx="4367456" cy="2084741"/>
          </a:xfrm>
        </p:spPr>
        <p:txBody>
          <a:bodyPr anchor="t"/>
          <a:lstStyle>
            <a:lvl1pPr algn="l">
              <a:lnSpc>
                <a:spcPct val="90000"/>
              </a:lnSpc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854" y="1614533"/>
            <a:ext cx="3761764" cy="929054"/>
          </a:xfrm>
        </p:spPr>
        <p:txBody>
          <a:bodyPr anchor="b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NRCS-Divider-Slide_Raindrop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53"/>
          <a:stretch/>
        </p:blipFill>
        <p:spPr>
          <a:xfrm>
            <a:off x="7895119" y="2031999"/>
            <a:ext cx="1258650" cy="267677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614854" y="462832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a typeface="+mj-ea"/>
                <a:cs typeface="+mj-cs"/>
              </a:rPr>
              <a:t>Mission Support Services</a:t>
            </a:r>
            <a:br>
              <a:rPr lang="en-US" sz="2000" dirty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dirty="0">
                <a:solidFill>
                  <a:prstClr val="white"/>
                </a:solidFill>
                <a:ea typeface="+mj-ea"/>
                <a:cs typeface="+mj-cs"/>
              </a:rPr>
              <a:t>Operations Associate Chief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R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419349"/>
            <a:ext cx="9144000" cy="1551523"/>
          </a:xfrm>
          <a:prstGeom prst="rect">
            <a:avLst/>
          </a:prstGeom>
          <a:solidFill>
            <a:srgbClr val="002C7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537885"/>
            <a:ext cx="6400800" cy="13229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0" u="none" cap="none" spc="-150" normalizeH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Transition Slide Title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4095750"/>
            <a:ext cx="5867400" cy="539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rgbClr val="58595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pic>
        <p:nvPicPr>
          <p:cNvPr id="10" name="Picture 9" descr="NRCS-Divider-Slide_Raindro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53"/>
          <a:stretch/>
        </p:blipFill>
        <p:spPr>
          <a:xfrm>
            <a:off x="7895119" y="2031999"/>
            <a:ext cx="1258650" cy="267677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966502" y="6324600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ABC0"/>
                </a:solidFill>
                <a:latin typeface="+mj-lt"/>
              </a:rPr>
              <a:t>Mission Support Services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661" y="6267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C9244-15B3-8F40-A6D8-795DD2FF1F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3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15" y="635000"/>
            <a:ext cx="8757137" cy="80693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15" y="1600200"/>
            <a:ext cx="7631724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8059616" y="1609726"/>
            <a:ext cx="949203" cy="37926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66502" y="6324600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ABC0"/>
                </a:solidFill>
                <a:latin typeface="+mj-lt"/>
              </a:rPr>
              <a:t>Mission Support Services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661" y="6267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C9244-15B3-8F40-A6D8-795DD2FF1F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15" y="1600200"/>
            <a:ext cx="6811108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151077" y="1609969"/>
            <a:ext cx="1867875" cy="39780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09694" y="2413000"/>
            <a:ext cx="1760413" cy="3067050"/>
          </a:xfrm>
        </p:spPr>
        <p:txBody>
          <a:bodyPr>
            <a:normAutofit/>
          </a:bodyPr>
          <a:lstStyle>
            <a:lvl1pPr algn="l">
              <a:defRPr sz="1000" b="0">
                <a:solidFill>
                  <a:schemeClr val="tx1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7208624" y="1709738"/>
            <a:ext cx="1762218" cy="615339"/>
          </a:xfrm>
        </p:spPr>
        <p:txBody>
          <a:bodyPr>
            <a:noAutofit/>
          </a:bodyPr>
          <a:lstStyle>
            <a:lvl1pPr>
              <a:defRPr sz="1200">
                <a:solidFill>
                  <a:srgbClr val="139AB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966502" y="6324600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ABC0"/>
                </a:solidFill>
                <a:latin typeface="+mj-lt"/>
              </a:rPr>
              <a:t>Mission Support Services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661" y="6267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C9244-15B3-8F40-A6D8-795DD2FF1F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6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1031FBD-6318-4E1F-B708-AE21DB5AB345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Natural Resources Conservation Service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8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BBA4-2FB7-E041-9F77-F485B959AB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87" y="808038"/>
            <a:ext cx="7543801" cy="770731"/>
          </a:xfrm>
          <a:prstGeom prst="rect">
            <a:avLst/>
          </a:prstGeom>
        </p:spPr>
        <p:txBody>
          <a:bodyPr/>
          <a:lstStyle>
            <a:lvl1pPr>
              <a:defRPr sz="4000" b="1" i="0">
                <a:solidFill>
                  <a:srgbClr val="0C6C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</p:spTree>
    <p:extLst>
      <p:ext uri="{BB962C8B-B14F-4D97-AF65-F5344CB8AC3E}">
        <p14:creationId xmlns:p14="http://schemas.microsoft.com/office/powerpoint/2010/main" val="208485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814" y="566615"/>
            <a:ext cx="8229600" cy="94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814" y="1600200"/>
            <a:ext cx="77313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661" y="62855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C9244-15B3-8F40-A6D8-795DD2FF1F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91" r:id="rId3"/>
    <p:sldLayoutId id="2147483692" r:id="rId4"/>
    <p:sldLayoutId id="2147483695" r:id="rId5"/>
    <p:sldLayoutId id="2147483696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58595B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kern="1200">
          <a:solidFill>
            <a:srgbClr val="053773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cid:image003.png@01D3F9BE.BC34DD8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8327" y="1066800"/>
            <a:ext cx="5431057" cy="4464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6" y="4131397"/>
            <a:ext cx="5129348" cy="12008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r"/>
            <a:br>
              <a:rPr lang="en-US" sz="2400" dirty="0">
                <a:solidFill>
                  <a:srgbClr val="002C7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rgbClr val="002C7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rgbClr val="002C7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 Benefits Module</a:t>
            </a:r>
            <a:endParaRPr lang="en-US" sz="2400" dirty="0">
              <a:solidFill>
                <a:srgbClr val="002C76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1890" y="4419600"/>
            <a:ext cx="3327051" cy="838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400" b="1" i="1">
                <a:latin typeface="Calibri" panose="020F0502020204030204" pitchFamily="34" charset="0"/>
                <a:cs typeface="Calibri" panose="020F0502020204030204" pitchFamily="34" charset="0"/>
              </a:rPr>
              <a:t>February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</a:p>
        </p:txBody>
      </p:sp>
      <p:pic>
        <p:nvPicPr>
          <p:cNvPr id="5" name="Picture 4" descr="NRCS-Divider-Slide_Raindro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53"/>
          <a:stretch/>
        </p:blipFill>
        <p:spPr>
          <a:xfrm>
            <a:off x="7924800" y="2031999"/>
            <a:ext cx="1258650" cy="2676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A95E36-A7CA-4C4C-8F95-EDFD62E98FBB}"/>
              </a:ext>
            </a:extLst>
          </p:cNvPr>
          <p:cNvSpPr/>
          <p:nvPr/>
        </p:nvSpPr>
        <p:spPr>
          <a:xfrm>
            <a:off x="26126" y="1279480"/>
            <a:ext cx="515547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Conservation Planning</a:t>
            </a:r>
          </a:p>
          <a:p>
            <a:pPr algn="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(Environmental) Benefits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2D53B1F-EE07-4E3B-8F37-FD33A57F04DA}"/>
              </a:ext>
            </a:extLst>
          </p:cNvPr>
          <p:cNvSpPr txBox="1">
            <a:spLocks/>
          </p:cNvSpPr>
          <p:nvPr/>
        </p:nvSpPr>
        <p:spPr>
          <a:xfrm>
            <a:off x="6135450" y="304800"/>
            <a:ext cx="2286000" cy="45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Draft-Version2</a:t>
            </a:r>
          </a:p>
        </p:txBody>
      </p:sp>
    </p:spTree>
    <p:extLst>
      <p:ext uri="{BB962C8B-B14F-4D97-AF65-F5344CB8AC3E}">
        <p14:creationId xmlns:p14="http://schemas.microsoft.com/office/powerpoint/2010/main" val="51420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23C01-D11C-4910-B16D-1C868D9D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335865"/>
            <a:ext cx="8653586" cy="48767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Level-3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– CAPP database updated with practice narratives (e.g. practice intensity) =&gt; conservation practice of this intensity, and on this soil, has X.00 effect </a:t>
            </a:r>
          </a:p>
          <a:p>
            <a:endParaRPr lang="en-US" b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F25C2F-D8BE-4286-AD3D-E6D60A885392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0643E60-1E92-4F11-8C2A-C42555D6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Benefit Development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A1E7E8-F95B-4FFF-91BB-282959193268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 of Environmental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B6040-2CBE-48BA-8C7E-15E73157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4" y="2590800"/>
            <a:ext cx="5260681" cy="36218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B5B086-D43A-4C2D-A710-15DE6AB01A9F}"/>
              </a:ext>
            </a:extLst>
          </p:cNvPr>
          <p:cNvSpPr/>
          <p:nvPr/>
        </p:nvSpPr>
        <p:spPr>
          <a:xfrm>
            <a:off x="5246006" y="3124200"/>
            <a:ext cx="395973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Including practice </a:t>
            </a:r>
          </a:p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“narratives” adds to</a:t>
            </a:r>
          </a:p>
          <a:p>
            <a:pPr algn="ctr"/>
            <a:r>
              <a:rPr lang="en-US" sz="2400" b="1" u="sng" dirty="0">
                <a:ln/>
                <a:solidFill>
                  <a:schemeClr val="accent4"/>
                </a:solidFill>
              </a:rPr>
              <a:t>location</a:t>
            </a:r>
            <a:r>
              <a:rPr lang="en-US" sz="2400" b="1" dirty="0">
                <a:ln/>
                <a:solidFill>
                  <a:schemeClr val="accent4"/>
                </a:solidFill>
              </a:rPr>
              <a:t> details of</a:t>
            </a:r>
          </a:p>
          <a:p>
            <a:pPr algn="ctr"/>
            <a:r>
              <a:rPr lang="en-US" sz="2400" b="1" i="1" u="sng" dirty="0">
                <a:ln/>
                <a:solidFill>
                  <a:schemeClr val="accent4"/>
                </a:solidFill>
              </a:rPr>
              <a:t>Environmental Benefits</a:t>
            </a:r>
          </a:p>
          <a:p>
            <a:pPr algn="ctr"/>
            <a:r>
              <a:rPr lang="en-US" sz="2400" b="1" dirty="0">
                <a:ln/>
                <a:solidFill>
                  <a:schemeClr val="accent4"/>
                </a:solidFill>
              </a:rPr>
              <a:t>for conservation planning</a:t>
            </a:r>
          </a:p>
        </p:txBody>
      </p:sp>
    </p:spTree>
    <p:extLst>
      <p:ext uri="{BB962C8B-B14F-4D97-AF65-F5344CB8AC3E}">
        <p14:creationId xmlns:p14="http://schemas.microsoft.com/office/powerpoint/2010/main" val="365295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23C01-D11C-4910-B16D-1C868D9D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335865"/>
            <a:ext cx="8653586" cy="48767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Level-4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– CAPP database updated with CEAP data =&gt; conservation practice with CEAP modeling, of this intensity, and on this soil has X.000 effect</a:t>
            </a:r>
          </a:p>
          <a:p>
            <a:endParaRPr lang="en-US" b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F25C2F-D8BE-4286-AD3D-E6D60A885392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0643E60-1E92-4F11-8C2A-C42555D6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Benefit Development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A1E7E8-F95B-4FFF-91BB-282959193268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 of Environmental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AC396-A0E2-4609-A073-FA935509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332" y="2274396"/>
            <a:ext cx="4614986" cy="34612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D4A1BF-EA3A-4C73-BE28-FE089AA1AAD9}"/>
              </a:ext>
            </a:extLst>
          </p:cNvPr>
          <p:cNvSpPr/>
          <p:nvPr/>
        </p:nvSpPr>
        <p:spPr>
          <a:xfrm>
            <a:off x="153125" y="2850853"/>
            <a:ext cx="4147289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Including CEAP Science 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and Modeling principles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further improves 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Planned Conditions 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of </a:t>
            </a:r>
            <a:r>
              <a:rPr lang="en-US" sz="2400" b="1" i="1" u="sng" cap="none" spc="0" dirty="0">
                <a:ln/>
                <a:solidFill>
                  <a:schemeClr val="accent3"/>
                </a:solidFill>
                <a:effectLst/>
              </a:rPr>
              <a:t>Environmental Benefits</a:t>
            </a:r>
          </a:p>
          <a:p>
            <a:pPr algn="ctr"/>
            <a:r>
              <a:rPr lang="en-US" sz="2400" b="1" dirty="0">
                <a:ln/>
                <a:solidFill>
                  <a:schemeClr val="accent3"/>
                </a:solidFill>
              </a:rPr>
              <a:t>for conservation planning</a:t>
            </a:r>
            <a:endParaRPr lang="en-US" sz="2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2439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23C01-D11C-4910-B16D-1C868D9D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335865"/>
            <a:ext cx="8653586" cy="48767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Level-5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– CAPP database updated with all the above and empirical data and/or localized literature</a:t>
            </a:r>
          </a:p>
          <a:p>
            <a:endParaRPr lang="en-US" b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F25C2F-D8BE-4286-AD3D-E6D60A885392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0643E60-1E92-4F11-8C2A-C42555D6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Benefit Development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A1E7E8-F95B-4FFF-91BB-282959193268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 of Environmental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12CE8-1833-4384-9028-F3EDFC33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4" y="2514600"/>
            <a:ext cx="4953000" cy="3159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D9F24E-7EB0-4AE7-802D-92A626FDA987}"/>
              </a:ext>
            </a:extLst>
          </p:cNvPr>
          <p:cNvSpPr/>
          <p:nvPr/>
        </p:nvSpPr>
        <p:spPr>
          <a:xfrm>
            <a:off x="5278725" y="3073334"/>
            <a:ext cx="37128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Empirical Data Collection </a:t>
            </a:r>
          </a:p>
          <a:p>
            <a:pPr algn="ctr"/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will help fill in the gaps to </a:t>
            </a:r>
          </a:p>
          <a:p>
            <a:pPr algn="ctr"/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calibrate our </a:t>
            </a:r>
          </a:p>
          <a:p>
            <a:pPr algn="ctr"/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CAPP database</a:t>
            </a:r>
            <a:endParaRPr lang="en-US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49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23C01-D11C-4910-B16D-1C868D9D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335865"/>
            <a:ext cx="8653586" cy="4876799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Level-1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– Soil Vulnerability Index, Geospatial Layers, Planner Input, and CAPP database =&gt; conservation practice has X effect </a:t>
            </a:r>
            <a:r>
              <a:rPr lang="en-US" sz="2400" b="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(current for most)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Level-2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– CAPP database updated with soil interpretations and/or logic modeling =&gt; conservation practice on this soil has X.0 effect (soil interpretations, logic modeling,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Level-3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– CAPP database updated with practice narratives (e.g. practice intensity) =&gt; conservation practice of this intensity, and on this soil, has X.00 effect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Level-4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– CAPP database updated with CEAP data =&gt; conservation practice with CEAP modeling, of this intensity, and on this soil has X.000 effect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Level-5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– CAPP database updated with all the above and empirical data and/or localized literature</a:t>
            </a:r>
          </a:p>
          <a:p>
            <a:endParaRPr lang="en-US" b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F25C2F-D8BE-4286-AD3D-E6D60A885392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0643E60-1E92-4F11-8C2A-C42555D6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Benefit Development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A1E7E8-F95B-4FFF-91BB-282959193268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 of Environmental Benefits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44AC5C-EA0F-492A-A617-B080F16156F5}"/>
              </a:ext>
            </a:extLst>
          </p:cNvPr>
          <p:cNvSpPr/>
          <p:nvPr/>
        </p:nvSpPr>
        <p:spPr>
          <a:xfrm>
            <a:off x="723210" y="6205737"/>
            <a:ext cx="7306808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200" b="1" cap="none" spc="0" dirty="0">
                <a:ln/>
                <a:solidFill>
                  <a:schemeClr val="accent3"/>
                </a:solidFill>
                <a:effectLst/>
              </a:rPr>
              <a:t>Note: Levels don’t have to be developed sequentially</a:t>
            </a:r>
          </a:p>
        </p:txBody>
      </p:sp>
    </p:spTree>
    <p:extLst>
      <p:ext uri="{BB962C8B-B14F-4D97-AF65-F5344CB8AC3E}">
        <p14:creationId xmlns:p14="http://schemas.microsoft.com/office/powerpoint/2010/main" val="305580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8858-C030-4585-8A92-2EBF8180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74F5F4-35BF-4C2B-B63B-83A66D8488FB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49EFFFF-A4E5-4664-AA03-9ABCC40B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Environmental Benefits and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DFF5D-E464-4EDE-BB72-D7FB5292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" y="1449534"/>
            <a:ext cx="7229351" cy="53434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EB5F92-BDF1-4D44-A57D-44604C9B2148}"/>
              </a:ext>
            </a:extLst>
          </p:cNvPr>
          <p:cNvSpPr/>
          <p:nvPr/>
        </p:nvSpPr>
        <p:spPr>
          <a:xfrm>
            <a:off x="691661" y="5859443"/>
            <a:ext cx="555793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Conservation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Planning: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 Use, Resource Concerns, Existing Conditions, 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Planned Conditions w/Practices, CART Point System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118FECE-42FA-4BD7-BAB7-AB8A28208D74}"/>
              </a:ext>
            </a:extLst>
          </p:cNvPr>
          <p:cNvCxnSpPr>
            <a:cxnSpLocks/>
          </p:cNvCxnSpPr>
          <p:nvPr/>
        </p:nvCxnSpPr>
        <p:spPr>
          <a:xfrm rot="10800000">
            <a:off x="4371702" y="5740599"/>
            <a:ext cx="1813351" cy="910051"/>
          </a:xfrm>
          <a:prstGeom prst="curvedConnector3">
            <a:avLst>
              <a:gd name="adj1" fmla="val -1586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D0C5CC-2068-4B42-986A-13B5E37C4E87}"/>
              </a:ext>
            </a:extLst>
          </p:cNvPr>
          <p:cNvSpPr/>
          <p:nvPr/>
        </p:nvSpPr>
        <p:spPr>
          <a:xfrm>
            <a:off x="2706924" y="1708912"/>
            <a:ext cx="33393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Outcomes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4A45FC-EA84-4B9A-A2B5-667ED7B373CB}"/>
              </a:ext>
            </a:extLst>
          </p:cNvPr>
          <p:cNvSpPr/>
          <p:nvPr/>
        </p:nvSpPr>
        <p:spPr>
          <a:xfrm rot="16200000">
            <a:off x="2687684" y="4357834"/>
            <a:ext cx="2821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Environmental Benefits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128507-D128-4D00-BA14-BB3C791D27CC}"/>
              </a:ext>
            </a:extLst>
          </p:cNvPr>
          <p:cNvSpPr/>
          <p:nvPr/>
        </p:nvSpPr>
        <p:spPr>
          <a:xfrm>
            <a:off x="1270773" y="3076205"/>
            <a:ext cx="21114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4"/>
                </a:solidFill>
                <a:effectLst/>
              </a:rPr>
              <a:t>CEAP-Cropland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D4E23-A936-470A-A6CF-F81DE35CA5D2}"/>
              </a:ext>
            </a:extLst>
          </p:cNvPr>
          <p:cNvSpPr/>
          <p:nvPr/>
        </p:nvSpPr>
        <p:spPr>
          <a:xfrm>
            <a:off x="1270773" y="3375888"/>
            <a:ext cx="19383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4"/>
                </a:solidFill>
                <a:effectLst/>
              </a:rPr>
              <a:t>CEAP-Grazing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93EB70-0210-4179-8CC1-548A6DA329EB}"/>
              </a:ext>
            </a:extLst>
          </p:cNvPr>
          <p:cNvSpPr/>
          <p:nvPr/>
        </p:nvSpPr>
        <p:spPr>
          <a:xfrm>
            <a:off x="4728389" y="3147086"/>
            <a:ext cx="178285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3"/>
                </a:solidFill>
                <a:effectLst/>
              </a:rPr>
              <a:t>CEAP-WLFW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C1A0A2-4DEF-4ADE-8B34-571ED4AF3DEB}"/>
              </a:ext>
            </a:extLst>
          </p:cNvPr>
          <p:cNvSpPr/>
          <p:nvPr/>
        </p:nvSpPr>
        <p:spPr>
          <a:xfrm>
            <a:off x="4728389" y="3465986"/>
            <a:ext cx="24289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3"/>
                </a:solidFill>
                <a:effectLst/>
              </a:rPr>
              <a:t>CEAP-Watersheds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EDC705-386E-4055-AD57-F7EBA9B1139E}"/>
              </a:ext>
            </a:extLst>
          </p:cNvPr>
          <p:cNvCxnSpPr/>
          <p:nvPr/>
        </p:nvCxnSpPr>
        <p:spPr>
          <a:xfrm flipH="1" flipV="1">
            <a:off x="3382248" y="3347141"/>
            <a:ext cx="656352" cy="318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C22D26-E375-4011-A57D-7CD412737F22}"/>
              </a:ext>
            </a:extLst>
          </p:cNvPr>
          <p:cNvCxnSpPr>
            <a:cxnSpLocks/>
          </p:cNvCxnSpPr>
          <p:nvPr/>
        </p:nvCxnSpPr>
        <p:spPr>
          <a:xfrm flipH="1" flipV="1">
            <a:off x="3269555" y="3642529"/>
            <a:ext cx="769045" cy="54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948FEF-FCD8-4EE4-8F85-8D8FFF200FEB}"/>
              </a:ext>
            </a:extLst>
          </p:cNvPr>
          <p:cNvCxnSpPr>
            <a:endCxn id="17" idx="1"/>
          </p:cNvCxnSpPr>
          <p:nvPr/>
        </p:nvCxnSpPr>
        <p:spPr>
          <a:xfrm flipV="1">
            <a:off x="4376612" y="3347141"/>
            <a:ext cx="351777" cy="2953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F34B65-FCF6-45D5-8DBA-6F9C8408C9E3}"/>
              </a:ext>
            </a:extLst>
          </p:cNvPr>
          <p:cNvCxnSpPr/>
          <p:nvPr/>
        </p:nvCxnSpPr>
        <p:spPr>
          <a:xfrm>
            <a:off x="4376612" y="3642529"/>
            <a:ext cx="351295" cy="23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CABA9C2-7773-48BC-8DCE-46A5612D6E8D}"/>
              </a:ext>
            </a:extLst>
          </p:cNvPr>
          <p:cNvSpPr/>
          <p:nvPr/>
        </p:nvSpPr>
        <p:spPr>
          <a:xfrm>
            <a:off x="2759321" y="5501511"/>
            <a:ext cx="12458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Level-1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6A2C08F-91A0-4962-BD5E-FA65A505FABD}"/>
              </a:ext>
            </a:extLst>
          </p:cNvPr>
          <p:cNvSpPr/>
          <p:nvPr/>
        </p:nvSpPr>
        <p:spPr>
          <a:xfrm>
            <a:off x="2759321" y="5075589"/>
            <a:ext cx="12458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Level-2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093D9CE4-2D8A-4A9C-9FE6-FC5CE198A276}"/>
              </a:ext>
            </a:extLst>
          </p:cNvPr>
          <p:cNvSpPr/>
          <p:nvPr/>
        </p:nvSpPr>
        <p:spPr>
          <a:xfrm>
            <a:off x="5115299" y="5075589"/>
            <a:ext cx="38956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Dynamic Soils Properties</a:t>
            </a:r>
          </a:p>
        </p:txBody>
      </p: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6BEF9495-D0B1-48EF-9C33-BE16551D60B7}"/>
              </a:ext>
            </a:extLst>
          </p:cNvPr>
          <p:cNvCxnSpPr>
            <a:cxnSpLocks/>
          </p:cNvCxnSpPr>
          <p:nvPr/>
        </p:nvCxnSpPr>
        <p:spPr>
          <a:xfrm flipH="1">
            <a:off x="4384794" y="5330801"/>
            <a:ext cx="759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B710DC2-6962-42DF-8A97-0EB93B38F62D}"/>
              </a:ext>
            </a:extLst>
          </p:cNvPr>
          <p:cNvSpPr/>
          <p:nvPr/>
        </p:nvSpPr>
        <p:spPr>
          <a:xfrm>
            <a:off x="2757863" y="4150806"/>
            <a:ext cx="12458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Level-4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D0E297-A225-4B69-86D9-A5791F8D99B0}"/>
              </a:ext>
            </a:extLst>
          </p:cNvPr>
          <p:cNvSpPr/>
          <p:nvPr/>
        </p:nvSpPr>
        <p:spPr>
          <a:xfrm>
            <a:off x="2761704" y="4594811"/>
            <a:ext cx="12458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Level-3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5B6CF03-6B0C-4492-BFB8-53C4C41D8C60}"/>
              </a:ext>
            </a:extLst>
          </p:cNvPr>
          <p:cNvSpPr/>
          <p:nvPr/>
        </p:nvSpPr>
        <p:spPr>
          <a:xfrm>
            <a:off x="4879472" y="4157826"/>
            <a:ext cx="42963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Conservation Practice Database</a:t>
            </a:r>
          </a:p>
        </p:txBody>
      </p: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A9E95B0C-3B5F-425B-BE7E-31AF3AE72528}"/>
              </a:ext>
            </a:extLst>
          </p:cNvPr>
          <p:cNvCxnSpPr>
            <a:cxnSpLocks/>
            <a:stCxn id="1028" idx="0"/>
          </p:cNvCxnSpPr>
          <p:nvPr/>
        </p:nvCxnSpPr>
        <p:spPr>
          <a:xfrm flipV="1">
            <a:off x="7063108" y="4612471"/>
            <a:ext cx="0" cy="463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7D556699-2936-4A86-8C45-E1E9825D6BE2}"/>
              </a:ext>
            </a:extLst>
          </p:cNvPr>
          <p:cNvSpPr/>
          <p:nvPr/>
        </p:nvSpPr>
        <p:spPr>
          <a:xfrm>
            <a:off x="0" y="4571927"/>
            <a:ext cx="27863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Practice Narratives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24F5EF11-77A7-472D-BE94-A64FFD90BB62}"/>
              </a:ext>
            </a:extLst>
          </p:cNvPr>
          <p:cNvCxnSpPr>
            <a:cxnSpLocks/>
            <a:stCxn id="1031" idx="1"/>
          </p:cNvCxnSpPr>
          <p:nvPr/>
        </p:nvCxnSpPr>
        <p:spPr>
          <a:xfrm flipH="1">
            <a:off x="4384794" y="4357881"/>
            <a:ext cx="494678" cy="8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9FE6C03-D89C-42AC-8485-35A1B8052971}"/>
              </a:ext>
            </a:extLst>
          </p:cNvPr>
          <p:cNvSpPr/>
          <p:nvPr/>
        </p:nvSpPr>
        <p:spPr>
          <a:xfrm>
            <a:off x="2761153" y="3727258"/>
            <a:ext cx="12458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Level-5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A968A3-3CB1-417A-84D8-656C63A305D6}"/>
              </a:ext>
            </a:extLst>
          </p:cNvPr>
          <p:cNvSpPr/>
          <p:nvPr/>
        </p:nvSpPr>
        <p:spPr>
          <a:xfrm>
            <a:off x="111987" y="3767302"/>
            <a:ext cx="24625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3"/>
                </a:solidFill>
                <a:effectLst/>
              </a:rPr>
              <a:t>Empirical Data</a:t>
            </a:r>
          </a:p>
          <a:p>
            <a:pPr algn="ctr"/>
            <a:r>
              <a:rPr lang="en-US" sz="2000" b="1" dirty="0">
                <a:ln/>
                <a:solidFill>
                  <a:schemeClr val="accent3"/>
                </a:solidFill>
              </a:rPr>
              <a:t>Literature Reviews</a:t>
            </a:r>
            <a:endParaRPr lang="en-US" sz="2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39AD4-0006-4A12-B9B5-765BD9632A55}"/>
              </a:ext>
            </a:extLst>
          </p:cNvPr>
          <p:cNvCxnSpPr>
            <a:stCxn id="2" idx="3"/>
          </p:cNvCxnSpPr>
          <p:nvPr/>
        </p:nvCxnSpPr>
        <p:spPr>
          <a:xfrm flipV="1">
            <a:off x="2574521" y="4002054"/>
            <a:ext cx="241055" cy="119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2D96923-40C5-4D68-8ED7-E6BD34B8E24C}"/>
              </a:ext>
            </a:extLst>
          </p:cNvPr>
          <p:cNvSpPr/>
          <p:nvPr/>
        </p:nvSpPr>
        <p:spPr>
          <a:xfrm>
            <a:off x="6109922" y="1404507"/>
            <a:ext cx="295625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1600" b="1" cap="none" spc="0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Each combination of Levels </a:t>
            </a:r>
          </a:p>
          <a:p>
            <a:pPr algn="r"/>
            <a:r>
              <a:rPr lang="en-US" sz="1600" b="1" cap="none" spc="0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gets Environmental Benefits</a:t>
            </a:r>
          </a:p>
          <a:p>
            <a:pPr algn="r"/>
            <a:r>
              <a:rPr lang="en-US" sz="1600" b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US" sz="1600" b="1" cap="none" spc="0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loser</a:t>
            </a:r>
            <a:r>
              <a:rPr lang="en-US" sz="1600" b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b="1" cap="none" spc="0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to better feeding</a:t>
            </a:r>
            <a:r>
              <a:rPr lang="en-US" sz="1600" b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 algn="r"/>
            <a:r>
              <a:rPr lang="en-US" sz="1600" b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Outcomes</a:t>
            </a:r>
            <a:endParaRPr lang="en-US" sz="1600" b="1" cap="none" spc="0" dirty="0">
              <a:ln w="127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14C9936-52C0-4F54-80C5-467E64A8197D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 of Environmental Benefits</a:t>
            </a:r>
          </a:p>
        </p:txBody>
      </p:sp>
    </p:spTree>
    <p:extLst>
      <p:ext uri="{BB962C8B-B14F-4D97-AF65-F5344CB8AC3E}">
        <p14:creationId xmlns:p14="http://schemas.microsoft.com/office/powerpoint/2010/main" val="3433370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77867-6613-496F-ABD4-08C44A3B0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600199"/>
            <a:ext cx="8577386" cy="5050449"/>
          </a:xfrm>
        </p:spPr>
        <p:txBody>
          <a:bodyPr>
            <a:normAutofit fontScale="92500" lnSpcReduction="20000"/>
          </a:bodyPr>
          <a:lstStyle/>
          <a:p>
            <a:r>
              <a:rPr lang="en-US" sz="2400" b="0" u="sng" dirty="0">
                <a:latin typeface="Calibri" panose="020F0502020204030204" pitchFamily="34" charset="0"/>
                <a:cs typeface="Calibri" panose="020F0502020204030204" pitchFamily="34" charset="0"/>
              </a:rPr>
              <a:t>Technical Review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Further Develop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Evaluate Existing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Data for readiness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Populate Version 1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Explore options to expand and refine (CIG, Academic Study, Data Mining, Partners, CEAP Integration, Soil Interpretations, TSP Program, etc. [i.e. mature Levels of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on priority basis]) </a:t>
            </a:r>
          </a:p>
          <a:p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0" u="sng" dirty="0">
                <a:latin typeface="Calibri" panose="020F0502020204030204" pitchFamily="34" charset="0"/>
                <a:cs typeface="Calibri" panose="020F0502020204030204" pitchFamily="34" charset="0"/>
              </a:rPr>
              <a:t>CART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Expand Metis Capacity (Get Funding)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Build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Build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Build Data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Build Reports and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B0475-EBA2-4090-81DF-42841029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8F10F4-4648-4537-9FAB-0B5107886DFC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Steps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DDA3F6-63E9-48D3-8B99-A9079AF0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21736"/>
            <a:ext cx="9110786" cy="94370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Conservation Planning (CART) Benefits Module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46F5DE-3C6D-4642-9373-85650453B637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21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C930-119E-490D-AF68-EB9B7763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Technical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1C1C7-26B8-41B7-9025-3A7F49D72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CD9F4-C19B-4547-A2A0-E52FAABBF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FC9244-15B3-8F40-A6D8-795DD2FF1F3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269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77867-6613-496F-ABD4-08C44A3B0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Small group to evaluate considerations for module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Established a baseline for comparison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Consider time horizon of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Further develop Data Structure (CART Benefits Module)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Initiate process for modelling and date stamping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Explore public friendly reporting metrics and language, such as dump trucks of soil saved.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Incorporation of data caveats for reporting and usage for: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Conservation Planning and Program Delivery Reporting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Exporting to SSRA for Open Data Reporting and </a:t>
            </a:r>
            <a:r>
              <a:rPr lang="en-US" sz="20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</a:p>
          <a:p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B0475-EBA2-4090-81DF-42841029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8F10F4-4648-4537-9FAB-0B5107886DFC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5C2499-C3CA-4B2C-9170-CAF4F931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Technical Review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BBD4C9-B5C9-4D06-9CAD-E6B2DBAA2E9A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343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77867-6613-496F-ABD4-08C44A3B0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600200"/>
            <a:ext cx="8120186" cy="4525963"/>
          </a:xfrm>
        </p:spPr>
        <p:txBody>
          <a:bodyPr>
            <a:normAutofit/>
          </a:bodyPr>
          <a:lstStyle/>
          <a:p>
            <a:r>
              <a:rPr lang="en-US" sz="2400" b="0" dirty="0"/>
              <a:t>Create a cross Deputy Chief Search Team for </a:t>
            </a:r>
            <a:r>
              <a:rPr lang="en-US" sz="2400" i="1" u="sng" dirty="0"/>
              <a:t>Environmental Benefits</a:t>
            </a:r>
            <a:r>
              <a:rPr lang="en-US" sz="2400" i="1" dirty="0"/>
              <a:t> </a:t>
            </a:r>
            <a:r>
              <a:rPr lang="en-US" sz="2400" b="0" dirty="0"/>
              <a:t>data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Explore existing data sets for readiness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Develop translations and calculation methodologies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Populate ready data into </a:t>
            </a:r>
            <a:r>
              <a:rPr lang="en-US" sz="2400" i="1" u="sng" dirty="0"/>
              <a:t>Environmental Benefits </a:t>
            </a:r>
            <a:r>
              <a:rPr lang="en-US" sz="2400" b="0" dirty="0"/>
              <a:t>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Repeat</a:t>
            </a:r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B0475-EBA2-4090-81DF-42841029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8F10F4-4648-4537-9FAB-0B5107886DFC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 Benefits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CFC91-85E8-4586-BF29-07E21F1C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Technical Review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44A979-C2B9-42F8-B700-9ABCC406833C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870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77867-6613-496F-ABD4-08C44A3B0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/>
              <a:t>Create one or more cross Deputy Chief teams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Develop requirements for new </a:t>
            </a:r>
            <a:r>
              <a:rPr lang="en-US" sz="2400" i="1" u="sng" dirty="0"/>
              <a:t>Environmental Benefits</a:t>
            </a:r>
            <a:r>
              <a:rPr lang="en-US" sz="2400" b="0" dirty="0"/>
              <a:t> data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Advertise opportunities to expand and/or update </a:t>
            </a:r>
            <a:r>
              <a:rPr lang="en-US" sz="2400" i="1" u="sng" dirty="0"/>
              <a:t>Environmental Benefits</a:t>
            </a:r>
            <a:r>
              <a:rPr lang="en-US" sz="2400" b="0" dirty="0"/>
              <a:t>, such as CIG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Explore partnership opportunities and data sharing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Explore added client value opportunities, such as environmental service valuation and environmental markets.</a:t>
            </a:r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B0475-EBA2-4090-81DF-42841029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8F10F4-4648-4537-9FAB-0B5107886DFC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Opportunities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9EB6F-BDAD-457B-A5BE-17E68054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Technical Review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269C74-D85C-4DBE-A00D-55518CFEDDB0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61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3384A-9EDE-4B90-919B-38B6E783F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9532"/>
            <a:ext cx="7815386" cy="502746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 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=&gt; as outlined in the 2018 Farm Bill directs NRCS to prioritize Conservation Planning and Program Delivery (e.g. most conservation for least cost)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=&gt; as outlined in the 2018 Farm Bill directs NRCS to articulate more than Conservation Outputs (i.e. # of Contracts, Acres Treated, Dollars Invested)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Both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 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can be represented similarly (e.g. tons of soil saved, expected nutrient load reductions, energy savings, etc.)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are both referenced repeatedly in the 2018 Farm Bill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8858-C030-4585-8A92-2EBF8180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2FBF8F-6C3C-4723-99E6-0EC422851413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250905-F057-45B7-B243-F0A8EF1C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Environmental Benefits and Outcomes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1193D1-6E2E-4E50-BFEA-CAE0C97C4B36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787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C930-119E-490D-AF68-EB9B7763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CART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1C1C7-26B8-41B7-9025-3A7F49D72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CD9F4-C19B-4547-A2A0-E52FAABBF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FC9244-15B3-8F40-A6D8-795DD2FF1F3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2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B511-E2DF-4CCD-B977-01270C81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338" y="-91929"/>
            <a:ext cx="6533662" cy="770731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CART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AC57D-9081-4D65-A082-5698A097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" y="711735"/>
            <a:ext cx="6272258" cy="404339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CCCC3-6226-4933-ABB1-92759101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3" y="2971800"/>
            <a:ext cx="6235697" cy="3849078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850EA-BA08-4353-B98E-6126A44D2004}"/>
              </a:ext>
            </a:extLst>
          </p:cNvPr>
          <p:cNvSpPr txBox="1"/>
          <p:nvPr/>
        </p:nvSpPr>
        <p:spPr>
          <a:xfrm>
            <a:off x="4064001" y="848885"/>
            <a:ext cx="22092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Table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82D5C-E659-4109-878C-D7E40B842AE3}"/>
              </a:ext>
            </a:extLst>
          </p:cNvPr>
          <p:cNvSpPr txBox="1"/>
          <p:nvPr/>
        </p:nvSpPr>
        <p:spPr>
          <a:xfrm>
            <a:off x="2895600" y="4543150"/>
            <a:ext cx="22092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Graph View</a:t>
            </a:r>
          </a:p>
        </p:txBody>
      </p:sp>
    </p:spTree>
    <p:extLst>
      <p:ext uri="{BB962C8B-B14F-4D97-AF65-F5344CB8AC3E}">
        <p14:creationId xmlns:p14="http://schemas.microsoft.com/office/powerpoint/2010/main" val="235752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B511-E2DF-4CCD-B977-01270C81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15" y="-10510"/>
            <a:ext cx="8424985" cy="770731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 Land Unit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89D1D-CD4B-40BD-9DA9-17C7AAA3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226"/>
            <a:ext cx="7543800" cy="609130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1249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B511-E2DF-4CCD-B977-01270C81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538" y="-86091"/>
            <a:ext cx="5978769" cy="770731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 Roll Up Benefits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86781-DA4E-4B00-9A4E-224F1711AA1D}"/>
              </a:ext>
            </a:extLst>
          </p:cNvPr>
          <p:cNvSpPr txBox="1"/>
          <p:nvPr/>
        </p:nvSpPr>
        <p:spPr>
          <a:xfrm>
            <a:off x="59486" y="6488668"/>
            <a:ext cx="820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10D5F-EA95-42C3-A505-39EA64E1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2" y="628612"/>
            <a:ext cx="7516572" cy="6076987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FC71C8-11BE-4305-B893-1A6B1FFF4C19}"/>
              </a:ext>
            </a:extLst>
          </p:cNvPr>
          <p:cNvSpPr txBox="1"/>
          <p:nvPr/>
        </p:nvSpPr>
        <p:spPr>
          <a:xfrm>
            <a:off x="6781800" y="1143000"/>
            <a:ext cx="2067169" cy="369331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would be based on the RCs evaluated in the assessment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Planned condition – extent above existing benchmark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Appendix would explain how figures were derived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89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B511-E2DF-4CCD-B977-01270C81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338" y="-62488"/>
            <a:ext cx="6533662" cy="770731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Landscape Benefits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07AB9-6717-483E-B15A-9197A8D8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25613"/>
            <a:ext cx="7467600" cy="5742253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6474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B511-E2DF-4CCD-B977-01270C81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-50348"/>
            <a:ext cx="7010400" cy="770731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Planned, Funded, Implemented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78E52-CC38-4543-B65D-002DACA7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7" y="646672"/>
            <a:ext cx="5391198" cy="4145592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6F5130-56CE-42C5-A626-09907BA2B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685069"/>
            <a:ext cx="5766222" cy="441093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6DC9F-C329-4134-B95E-F849304FF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827" y="2781436"/>
            <a:ext cx="5684373" cy="4381364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319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1C5D5-FC06-42AB-A989-8692B617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F68D2-7E48-4D17-93F8-6C45DE6971DB}"/>
              </a:ext>
            </a:extLst>
          </p:cNvPr>
          <p:cNvSpPr/>
          <p:nvPr/>
        </p:nvSpPr>
        <p:spPr>
          <a:xfrm>
            <a:off x="533400" y="1983162"/>
            <a:ext cx="1752600" cy="76200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CART Assessment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73DD92-0C85-46D2-8AC2-F3D060F17DC5}"/>
              </a:ext>
            </a:extLst>
          </p:cNvPr>
          <p:cNvSpPr/>
          <p:nvPr/>
        </p:nvSpPr>
        <p:spPr>
          <a:xfrm>
            <a:off x="530772" y="3021598"/>
            <a:ext cx="1752600" cy="76200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CART Results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Land Unit/Plan Level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72E6DE-25C3-4A47-9620-A0D45050AA5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1407072" y="2745162"/>
            <a:ext cx="2628" cy="276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FCA532-AA1F-4E0F-A39D-133522DCB4E8}"/>
              </a:ext>
            </a:extLst>
          </p:cNvPr>
          <p:cNvCxnSpPr>
            <a:cxnSpLocks/>
          </p:cNvCxnSpPr>
          <p:nvPr/>
        </p:nvCxnSpPr>
        <p:spPr>
          <a:xfrm>
            <a:off x="2283372" y="3402598"/>
            <a:ext cx="231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5FD19D-272D-41E3-8C89-A2E2E32729B1}"/>
              </a:ext>
            </a:extLst>
          </p:cNvPr>
          <p:cNvSpPr/>
          <p:nvPr/>
        </p:nvSpPr>
        <p:spPr>
          <a:xfrm>
            <a:off x="2514600" y="3021598"/>
            <a:ext cx="17526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 Benefits User Interface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 Unit/Plan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3FE5EB-DD39-43E1-BEA2-12782107FB8E}"/>
              </a:ext>
            </a:extLst>
          </p:cNvPr>
          <p:cNvSpPr/>
          <p:nvPr/>
        </p:nvSpPr>
        <p:spPr>
          <a:xfrm>
            <a:off x="4648200" y="4040562"/>
            <a:ext cx="1752600" cy="76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 Benefits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Storage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 Unit/Plan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437520-0116-4AE8-9B73-A975B6679537}"/>
              </a:ext>
            </a:extLst>
          </p:cNvPr>
          <p:cNvSpPr/>
          <p:nvPr/>
        </p:nvSpPr>
        <p:spPr>
          <a:xfrm>
            <a:off x="6821214" y="2778816"/>
            <a:ext cx="1752600" cy="12475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 Benefits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Effects Tables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 Narrative Based or CART Points Change Based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838306-B38A-4C75-9033-3315F3A733A3}"/>
              </a:ext>
            </a:extLst>
          </p:cNvPr>
          <p:cNvSpPr/>
          <p:nvPr/>
        </p:nvSpPr>
        <p:spPr>
          <a:xfrm>
            <a:off x="4572000" y="3021598"/>
            <a:ext cx="19050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Benefits Finder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C72FCA-D86E-4B3A-954E-508EE081DC50}"/>
              </a:ext>
            </a:extLst>
          </p:cNvPr>
          <p:cNvCxnSpPr>
            <a:cxnSpLocks/>
            <a:stCxn id="19" idx="1"/>
            <a:endCxn id="22" idx="6"/>
          </p:cNvCxnSpPr>
          <p:nvPr/>
        </p:nvCxnSpPr>
        <p:spPr>
          <a:xfrm flipH="1">
            <a:off x="6477000" y="3402598"/>
            <a:ext cx="3442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E3E8F4-92D9-4003-AF0D-7AF2C7CE68F2}"/>
              </a:ext>
            </a:extLst>
          </p:cNvPr>
          <p:cNvCxnSpPr>
            <a:cxnSpLocks/>
            <a:stCxn id="22" idx="4"/>
            <a:endCxn id="16" idx="0"/>
          </p:cNvCxnSpPr>
          <p:nvPr/>
        </p:nvCxnSpPr>
        <p:spPr>
          <a:xfrm>
            <a:off x="5524500" y="3783598"/>
            <a:ext cx="0" cy="256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D45FFD-4760-4406-8C22-0DFD240C78C6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4267200" y="3402598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E9C0FF-5A83-42A9-BB5E-79E216638B51}"/>
              </a:ext>
            </a:extLst>
          </p:cNvPr>
          <p:cNvSpPr/>
          <p:nvPr/>
        </p:nvSpPr>
        <p:spPr>
          <a:xfrm>
            <a:off x="2514600" y="4040562"/>
            <a:ext cx="1752600" cy="762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Report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 unit/Plan Level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F2B0FB-AA20-42A5-A2FC-3C549BCF14D5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390900" y="3783598"/>
            <a:ext cx="0" cy="256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069C3A-6068-4AE1-9B02-BEEDD60398E7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flipH="1">
            <a:off x="4267200" y="4421562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0D7D3D9-012D-4537-A3D4-0BE14DBBF3C1}"/>
              </a:ext>
            </a:extLst>
          </p:cNvPr>
          <p:cNvSpPr/>
          <p:nvPr/>
        </p:nvSpPr>
        <p:spPr>
          <a:xfrm>
            <a:off x="4495804" y="5352060"/>
            <a:ext cx="2060024" cy="762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Report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Landscape/Watershed/Level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42E274-730F-401D-A3FD-1878D5B43E65}"/>
              </a:ext>
            </a:extLst>
          </p:cNvPr>
          <p:cNvSpPr txBox="1"/>
          <p:nvPr/>
        </p:nvSpPr>
        <p:spPr>
          <a:xfrm>
            <a:off x="2367456" y="5516570"/>
            <a:ext cx="1575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CD Reports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E5653D-D768-41E1-B079-48C154BBFCE9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524500" y="4802562"/>
            <a:ext cx="0" cy="513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D85CFF-4001-413B-AAB4-FD3FF1C9D507}"/>
              </a:ext>
            </a:extLst>
          </p:cNvPr>
          <p:cNvCxnSpPr/>
          <p:nvPr/>
        </p:nvCxnSpPr>
        <p:spPr>
          <a:xfrm flipV="1">
            <a:off x="5524500" y="2592762"/>
            <a:ext cx="0" cy="428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DB6AD2E-3017-486D-BDBA-40CAF124AC96}"/>
              </a:ext>
            </a:extLst>
          </p:cNvPr>
          <p:cNvSpPr/>
          <p:nvPr/>
        </p:nvSpPr>
        <p:spPr>
          <a:xfrm>
            <a:off x="4648200" y="1581141"/>
            <a:ext cx="1752599" cy="9906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Advanced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Benefits Services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53F693-2C29-490D-9168-0F6765BA31FD}"/>
              </a:ext>
            </a:extLst>
          </p:cNvPr>
          <p:cNvSpPr/>
          <p:nvPr/>
        </p:nvSpPr>
        <p:spPr>
          <a:xfrm>
            <a:off x="2398986" y="1468170"/>
            <a:ext cx="6361386" cy="478023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BE71DE71-C245-4557-B36D-DDAE59362534}"/>
              </a:ext>
            </a:extLst>
          </p:cNvPr>
          <p:cNvSpPr txBox="1">
            <a:spLocks/>
          </p:cNvSpPr>
          <p:nvPr/>
        </p:nvSpPr>
        <p:spPr>
          <a:xfrm>
            <a:off x="2610338" y="-50348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C36E86C-27E2-47E7-8416-35E3438D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CART Benefits Module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B81EB1-624D-45A8-AECD-49B68F437510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19A0DD-1786-4AF1-B727-37A066B25686}"/>
              </a:ext>
            </a:extLst>
          </p:cNvPr>
          <p:cNvCxnSpPr>
            <a:cxnSpLocks/>
          </p:cNvCxnSpPr>
          <p:nvPr/>
        </p:nvCxnSpPr>
        <p:spPr>
          <a:xfrm flipV="1">
            <a:off x="6516414" y="5105400"/>
            <a:ext cx="417786" cy="246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DD8024B-36A8-44C1-9CE6-750FE4031574}"/>
              </a:ext>
            </a:extLst>
          </p:cNvPr>
          <p:cNvSpPr txBox="1"/>
          <p:nvPr/>
        </p:nvSpPr>
        <p:spPr>
          <a:xfrm>
            <a:off x="2456654" y="1435894"/>
            <a:ext cx="1578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Dynamic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Soil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Properties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HUB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5BB4C3-0FB5-43C8-AA8D-78A902C343A3}"/>
              </a:ext>
            </a:extLst>
          </p:cNvPr>
          <p:cNvCxnSpPr>
            <a:cxnSpLocks/>
            <a:stCxn id="35" idx="3"/>
            <a:endCxn id="47" idx="2"/>
          </p:cNvCxnSpPr>
          <p:nvPr/>
        </p:nvCxnSpPr>
        <p:spPr>
          <a:xfrm flipV="1">
            <a:off x="4035356" y="2076441"/>
            <a:ext cx="612844" cy="144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B041E5-93E4-4201-AAE6-18B408CC8A54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3914617" y="5733060"/>
            <a:ext cx="581187" cy="28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lowchart: Punched Tape 16">
            <a:extLst>
              <a:ext uri="{FF2B5EF4-FFF2-40B4-BE49-F238E27FC236}">
                <a16:creationId xmlns:a16="http://schemas.microsoft.com/office/drawing/2014/main" id="{DDCC2726-E4AA-46C4-95C2-50A14F4830C1}"/>
              </a:ext>
            </a:extLst>
          </p:cNvPr>
          <p:cNvSpPr/>
          <p:nvPr/>
        </p:nvSpPr>
        <p:spPr>
          <a:xfrm>
            <a:off x="6900627" y="4343400"/>
            <a:ext cx="1866968" cy="1183912"/>
          </a:xfrm>
          <a:prstGeom prst="flowChartPunchedTap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C76"/>
                </a:solidFill>
              </a:rPr>
              <a:t>RIAD</a:t>
            </a:r>
          </a:p>
          <a:p>
            <a:pPr algn="ctr"/>
            <a:r>
              <a:rPr lang="en-US" dirty="0">
                <a:solidFill>
                  <a:srgbClr val="002C76"/>
                </a:solidFill>
              </a:rPr>
              <a:t>Outcomes Team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3CEC93-2D9C-4071-A11C-030529DA5DF4}"/>
              </a:ext>
            </a:extLst>
          </p:cNvPr>
          <p:cNvSpPr txBox="1"/>
          <p:nvPr/>
        </p:nvSpPr>
        <p:spPr>
          <a:xfrm>
            <a:off x="6841499" y="1482383"/>
            <a:ext cx="1985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CEAP, LGU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Research;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Empirical 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EE568C-5EC8-4531-A310-A099B1167A75}"/>
              </a:ext>
            </a:extLst>
          </p:cNvPr>
          <p:cNvCxnSpPr>
            <a:cxnSpLocks/>
            <a:stCxn id="40" idx="1"/>
            <a:endCxn id="47" idx="6"/>
          </p:cNvCxnSpPr>
          <p:nvPr/>
        </p:nvCxnSpPr>
        <p:spPr>
          <a:xfrm flipH="1" flipV="1">
            <a:off x="6400799" y="2076441"/>
            <a:ext cx="440700" cy="6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02FE470-4175-41C2-9683-E55C08D2D83E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2117543" y="4788511"/>
            <a:ext cx="2569090" cy="697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393F855-4614-4183-97E1-0CA54ECF2648}"/>
              </a:ext>
            </a:extLst>
          </p:cNvPr>
          <p:cNvSpPr/>
          <p:nvPr/>
        </p:nvSpPr>
        <p:spPr>
          <a:xfrm>
            <a:off x="364943" y="5105400"/>
            <a:ext cx="1752600" cy="762000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CART Ranking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Efficiency Scoring</a:t>
            </a:r>
          </a:p>
        </p:txBody>
      </p:sp>
    </p:spTree>
    <p:extLst>
      <p:ext uri="{BB962C8B-B14F-4D97-AF65-F5344CB8AC3E}">
        <p14:creationId xmlns:p14="http://schemas.microsoft.com/office/powerpoint/2010/main" val="2362689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C06D4-0E39-4167-AC25-CE65B5B8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458200" cy="4952998"/>
          </a:xfrm>
        </p:spPr>
        <p:txBody>
          <a:bodyPr>
            <a:noAutofit/>
          </a:bodyPr>
          <a:lstStyle/>
          <a:p>
            <a:r>
              <a:rPr lang="en-US" sz="2400" b="0" u="sng" dirty="0">
                <a:latin typeface="Calibri" panose="020F0502020204030204" pitchFamily="34" charset="0"/>
                <a:cs typeface="Calibri" panose="020F0502020204030204" pitchFamily="34" charset="0"/>
              </a:rPr>
              <a:t>Features Needed: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Configurable Data Structure at the Land Unit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Configurable Benefit Finder and Supporting Benefit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Configurable Land Unit/Plan Level 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Configurable Landscape/Watershed Level Reports</a:t>
            </a:r>
          </a:p>
          <a:p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0" u="sng" dirty="0">
                <a:latin typeface="Calibri" panose="020F0502020204030204" pitchFamily="34" charset="0"/>
                <a:cs typeface="Calibri" panose="020F0502020204030204" pitchFamily="34" charset="0"/>
              </a:rPr>
              <a:t>Beyond MVP: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Service Engine for Advanced Benefits (Integrated w/ surveys)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 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Area Planning Tools (</a:t>
            </a:r>
            <a:r>
              <a:rPr lang="en-US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link w/ACPF)</a:t>
            </a:r>
          </a:p>
          <a:p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1C5D5-FC06-42AB-A989-8692B617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15EF1-672A-40CA-A11C-DBAD8226E9A7}"/>
              </a:ext>
            </a:extLst>
          </p:cNvPr>
          <p:cNvSpPr txBox="1">
            <a:spLocks/>
          </p:cNvSpPr>
          <p:nvPr/>
        </p:nvSpPr>
        <p:spPr>
          <a:xfrm>
            <a:off x="2610338" y="-50348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46F2DC-8B56-4BEB-B305-83E0C307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CART Benefits Module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FD632C-536C-4F51-8F97-8DDC470F64DD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2DF2E16-129C-4031-83A0-87805394A75E}"/>
              </a:ext>
            </a:extLst>
          </p:cNvPr>
          <p:cNvSpPr/>
          <p:nvPr/>
        </p:nvSpPr>
        <p:spPr>
          <a:xfrm>
            <a:off x="2089942" y="5789382"/>
            <a:ext cx="49641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 of 3-Year IRB Plan</a:t>
            </a:r>
          </a:p>
        </p:txBody>
      </p:sp>
    </p:spTree>
    <p:extLst>
      <p:ext uri="{BB962C8B-B14F-4D97-AF65-F5344CB8AC3E}">
        <p14:creationId xmlns:p14="http://schemas.microsoft.com/office/powerpoint/2010/main" val="184490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3384A-9EDE-4B90-919B-38B6E783F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21244"/>
            <a:ext cx="7815386" cy="469130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Both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 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should be based on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=&gt; responsibility of the Conservation Planning and Technical Assistance Division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=&gt; responsibility of the Resource Inventory and Assessment Division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Conservation Planning Benefits = Environmental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8858-C030-4585-8A92-2EBF8180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2FBF8F-6C3C-4723-99E6-0EC422851413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250905-F057-45B7-B243-F0A8EF1C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Environmental Benefits and Outcomes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1193D1-6E2E-4E50-BFEA-CAE0C97C4B36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93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3384A-9EDE-4B90-919B-38B6E783F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503665"/>
            <a:ext cx="8501186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Provides clear roles for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within NRCS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Facilitates the integration of Conservation Planning (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Capitalizes on science of soils database, CEAP, etc. for conservation planning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Allows for estimation of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at individual, watershed, landscape, and national level; and by program (scalable and longitudinal) for both planned and installed conservation practices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Improves CART planning data using the CAPP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Facilitates future development of environmental services, and economics of conservation, and expansion of Outcomes</a:t>
            </a:r>
          </a:p>
          <a:p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8858-C030-4585-8A92-2EBF8180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D2C30F-1F01-401F-BB87-FC2310AA54FD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74F5F4-35BF-4C2B-B63B-83A66D8488FB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49EFFFF-A4E5-4664-AA03-9ABCC40B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Environmental Benefits and Outcomes</a:t>
            </a:r>
          </a:p>
        </p:txBody>
      </p:sp>
    </p:spTree>
    <p:extLst>
      <p:ext uri="{BB962C8B-B14F-4D97-AF65-F5344CB8AC3E}">
        <p14:creationId xmlns:p14="http://schemas.microsoft.com/office/powerpoint/2010/main" val="332285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8858-C030-4585-8A92-2EBF8180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D2C30F-1F01-401F-BB87-FC2310AA54FD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74F5F4-35BF-4C2B-B63B-83A66D8488FB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49EFFFF-A4E5-4664-AA03-9ABCC40B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Environmental Benefits and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DFF5D-E464-4EDE-BB72-D7FB5292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" y="1449534"/>
            <a:ext cx="7229351" cy="5343422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118FECE-42FA-4BD7-BAB7-AB8A28208D74}"/>
              </a:ext>
            </a:extLst>
          </p:cNvPr>
          <p:cNvCxnSpPr>
            <a:cxnSpLocks/>
          </p:cNvCxnSpPr>
          <p:nvPr/>
        </p:nvCxnSpPr>
        <p:spPr>
          <a:xfrm rot="10800000">
            <a:off x="4371702" y="5740599"/>
            <a:ext cx="1813351" cy="910051"/>
          </a:xfrm>
          <a:prstGeom prst="curvedConnector3">
            <a:avLst>
              <a:gd name="adj1" fmla="val -1586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D0C5CC-2068-4B42-986A-13B5E37C4E87}"/>
              </a:ext>
            </a:extLst>
          </p:cNvPr>
          <p:cNvSpPr/>
          <p:nvPr/>
        </p:nvSpPr>
        <p:spPr>
          <a:xfrm>
            <a:off x="2706924" y="1708912"/>
            <a:ext cx="33393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Outcomes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4A45FC-EA84-4B9A-A2B5-667ED7B373CB}"/>
              </a:ext>
            </a:extLst>
          </p:cNvPr>
          <p:cNvSpPr/>
          <p:nvPr/>
        </p:nvSpPr>
        <p:spPr>
          <a:xfrm rot="16200000">
            <a:off x="2687684" y="4357834"/>
            <a:ext cx="2821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Environmental Benefits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DBEAB9-A29B-4437-969F-B301CD629D30}"/>
              </a:ext>
            </a:extLst>
          </p:cNvPr>
          <p:cNvSpPr/>
          <p:nvPr/>
        </p:nvSpPr>
        <p:spPr>
          <a:xfrm>
            <a:off x="691661" y="5859443"/>
            <a:ext cx="555793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Conservation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Planning: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 Use, Resource Concerns, Existing Conditions, 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Planned Conditions w/Practices, CART Point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98C6A6-F319-442C-8F63-A146C0A811F2}"/>
              </a:ext>
            </a:extLst>
          </p:cNvPr>
          <p:cNvSpPr/>
          <p:nvPr/>
        </p:nvSpPr>
        <p:spPr>
          <a:xfrm>
            <a:off x="5106492" y="3784256"/>
            <a:ext cx="22862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on </a:t>
            </a:r>
          </a:p>
          <a:p>
            <a:pPr algn="ctr"/>
            <a:r>
              <a:rPr lang="en-US" sz="2400" b="1" cap="none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America’s </a:t>
            </a:r>
          </a:p>
          <a:p>
            <a:pPr algn="ctr"/>
            <a:r>
              <a:rPr lang="en-US" sz="2400" b="1" cap="none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</a:t>
            </a:r>
            <a:r>
              <a:rPr lang="en-US" sz="2400" b="1" spc="5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 Lands</a:t>
            </a:r>
            <a:endParaRPr lang="en-US" sz="2400" b="1" cap="none" spc="50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496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C930-119E-490D-AF68-EB9B7763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Conservation Planning (Environmental)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1C1C7-26B8-41B7-9025-3A7F49D72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CD9F4-C19B-4547-A2A0-E52FAABBF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FC9244-15B3-8F40-A6D8-795DD2FF1F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7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3384A-9EDE-4B90-919B-38B6E783F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449533"/>
            <a:ext cx="8348786" cy="4953000"/>
          </a:xfrm>
        </p:spPr>
        <p:txBody>
          <a:bodyPr>
            <a:noAutofit/>
          </a:bodyPr>
          <a:lstStyle/>
          <a:p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CART is now collecting </a:t>
            </a:r>
            <a:r>
              <a:rPr lang="en-US" sz="2400" b="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 of millions 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of data points annually facilitating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Environmental Benefits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Calculations</a:t>
            </a:r>
          </a:p>
          <a:p>
            <a:r>
              <a:rPr lang="en-US" sz="2400" b="0" u="sng" dirty="0">
                <a:latin typeface="Calibri" panose="020F0502020204030204" pitchFamily="34" charset="0"/>
                <a:cs typeface="Calibri" panose="020F0502020204030204" pitchFamily="34" charset="0"/>
              </a:rPr>
              <a:t>CART Data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Plans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Land Units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Resource Concerns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Practice/Systems of Practices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Date Planned/Implemented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Geospatial Extent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Geospatial Lines/Points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Geospatial Polygons</a:t>
            </a:r>
          </a:p>
          <a:p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8858-C030-4585-8A92-2EBF8180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2FBF8F-6C3C-4723-99E6-0EC422851413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Collection and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Availablity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CFB7A7-3229-4A8F-9027-8027403A1B13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F778A5A-C65D-41B3-80D9-E1EC2E09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CART 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123AF-EA1D-4125-BFEE-1C7B5A7CD645}"/>
              </a:ext>
            </a:extLst>
          </p:cNvPr>
          <p:cNvSpPr/>
          <p:nvPr/>
        </p:nvSpPr>
        <p:spPr>
          <a:xfrm>
            <a:off x="5562600" y="2274396"/>
            <a:ext cx="320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002C7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C7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C7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C7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Planned Condition (CAPP database)</a:t>
            </a:r>
            <a:endParaRPr lang="en-US" sz="2400" dirty="0">
              <a:solidFill>
                <a:srgbClr val="002C76"/>
              </a:solidFill>
            </a:endParaRP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DF3EC34B-BE69-4F40-B900-8E5C2511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61" y="4210896"/>
            <a:ext cx="5116915" cy="26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23C01-D11C-4910-B16D-1C868D9D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335865"/>
            <a:ext cx="8653586" cy="48767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Level-1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– Soil Vulnerability Index, Geospatial Layers, Planner Input, and CAPP database =&gt; conservation practice has X effect </a:t>
            </a:r>
            <a:r>
              <a:rPr lang="en-US" sz="2400" b="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(current for most)</a:t>
            </a:r>
          </a:p>
          <a:p>
            <a:endParaRPr lang="en-US" b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F25C2F-D8BE-4286-AD3D-E6D60A885392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0643E60-1E92-4F11-8C2A-C42555D6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Benefit Development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A1E7E8-F95B-4FFF-91BB-282959193268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 of Environmental Benefits</a:t>
            </a:r>
          </a:p>
        </p:txBody>
      </p:sp>
      <p:pic>
        <p:nvPicPr>
          <p:cNvPr id="10" name="Picture 9" descr="cid:image003.png@01D3F9BE.BC34DD80">
            <a:extLst>
              <a:ext uri="{FF2B5EF4-FFF2-40B4-BE49-F238E27FC236}">
                <a16:creationId xmlns:a16="http://schemas.microsoft.com/office/drawing/2014/main" id="{D8114B21-3A01-42F3-91DC-426867436674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4191000" cy="227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4F13E-4E25-4851-ABBC-E3C1F2116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3" y="5110611"/>
            <a:ext cx="8365393" cy="823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DA1935-FFE4-4B68-81E4-EF0FDE159C33}"/>
              </a:ext>
            </a:extLst>
          </p:cNvPr>
          <p:cNvSpPr/>
          <p:nvPr/>
        </p:nvSpPr>
        <p:spPr>
          <a:xfrm>
            <a:off x="4800600" y="3128426"/>
            <a:ext cx="368081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SVI + Geospatial Layers</a:t>
            </a:r>
          </a:p>
          <a:p>
            <a:r>
              <a:rPr lang="en-US" sz="2400" b="1" dirty="0">
                <a:ln/>
                <a:solidFill>
                  <a:schemeClr val="accent4"/>
                </a:solidFill>
              </a:rPr>
              <a:t>= Existing Condition – </a:t>
            </a:r>
          </a:p>
          <a:p>
            <a:r>
              <a:rPr lang="en-US" sz="2400" b="1" u="sng" cap="none" spc="0" dirty="0">
                <a:ln/>
                <a:solidFill>
                  <a:schemeClr val="accent4"/>
                </a:solidFill>
                <a:effectLst/>
              </a:rPr>
              <a:t>local</a:t>
            </a:r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 based on soils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37C1DF-93E7-4169-9B51-4CF79937BFC0}"/>
              </a:ext>
            </a:extLst>
          </p:cNvPr>
          <p:cNvSpPr/>
          <p:nvPr/>
        </p:nvSpPr>
        <p:spPr>
          <a:xfrm>
            <a:off x="884697" y="5953517"/>
            <a:ext cx="698383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CAPP = Planned Condition - </a:t>
            </a:r>
            <a:r>
              <a:rPr lang="en-US" sz="2400" b="1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national</a:t>
            </a:r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at thi</a:t>
            </a:r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 point</a:t>
            </a:r>
            <a:endParaRPr lang="en-US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101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23C01-D11C-4910-B16D-1C868D9D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335865"/>
            <a:ext cx="8653586" cy="48767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Level-2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– CAPP database updated with soil interpretations and/or logic modeling =&gt; conservation practice on this soil has X.0 effect (soil interpretations, logic modeling, etc.)</a:t>
            </a:r>
          </a:p>
          <a:p>
            <a:endParaRPr lang="en-US" b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F25C2F-D8BE-4286-AD3D-E6D60A885392}"/>
              </a:ext>
            </a:extLst>
          </p:cNvPr>
          <p:cNvCxnSpPr/>
          <p:nvPr/>
        </p:nvCxnSpPr>
        <p:spPr>
          <a:xfrm>
            <a:off x="261814" y="1330688"/>
            <a:ext cx="88059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0643E60-1E92-4F11-8C2A-C42555D6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559957"/>
            <a:ext cx="8229600" cy="9437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Benefit Development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A1E7E8-F95B-4FFF-91BB-282959193268}"/>
              </a:ext>
            </a:extLst>
          </p:cNvPr>
          <p:cNvSpPr txBox="1">
            <a:spLocks/>
          </p:cNvSpPr>
          <p:nvPr/>
        </p:nvSpPr>
        <p:spPr>
          <a:xfrm>
            <a:off x="2610338" y="-91929"/>
            <a:ext cx="6533662" cy="770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58595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 of Environmental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2CBE1-B6E8-486C-9847-A70560DF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48" y="3308108"/>
            <a:ext cx="2129973" cy="2989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457E1-57EF-4C4D-B043-7653FF7B0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47" y="3291833"/>
            <a:ext cx="1828800" cy="30062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8B4E6A-A026-4AB8-8D67-858FCEFBFB50}"/>
              </a:ext>
            </a:extLst>
          </p:cNvPr>
          <p:cNvSpPr/>
          <p:nvPr/>
        </p:nvSpPr>
        <p:spPr>
          <a:xfrm>
            <a:off x="533400" y="6300262"/>
            <a:ext cx="24272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Antigo Silt Loam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C7216-B060-47B5-B0A4-35D0F0A0F62B}"/>
              </a:ext>
            </a:extLst>
          </p:cNvPr>
          <p:cNvSpPr/>
          <p:nvPr/>
        </p:nvSpPr>
        <p:spPr>
          <a:xfrm>
            <a:off x="2819400" y="6300261"/>
            <a:ext cx="27572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Tifton Loamy Sand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74C051-F589-4317-AED0-B6EFBE96DA42}"/>
              </a:ext>
            </a:extLst>
          </p:cNvPr>
          <p:cNvSpPr/>
          <p:nvPr/>
        </p:nvSpPr>
        <p:spPr>
          <a:xfrm>
            <a:off x="986848" y="2365915"/>
            <a:ext cx="44550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In the works!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0DF592-456F-4CE1-AFF3-BDD6F38C9445}"/>
              </a:ext>
            </a:extLst>
          </p:cNvPr>
          <p:cNvSpPr/>
          <p:nvPr/>
        </p:nvSpPr>
        <p:spPr>
          <a:xfrm>
            <a:off x="5114047" y="3231073"/>
            <a:ext cx="4033476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Soil Interpretations help 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localize the </a:t>
            </a:r>
          </a:p>
          <a:p>
            <a:pPr algn="ctr"/>
            <a:r>
              <a:rPr lang="en-US" sz="2400" b="1" i="1" u="sng" cap="none" spc="0" dirty="0">
                <a:ln/>
                <a:solidFill>
                  <a:schemeClr val="accent3"/>
                </a:solidFill>
                <a:effectLst/>
              </a:rPr>
              <a:t>Environmental Benefits 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for </a:t>
            </a:r>
            <a:r>
              <a:rPr lang="en-US" sz="2400" b="1" dirty="0">
                <a:ln/>
                <a:solidFill>
                  <a:schemeClr val="accent3"/>
                </a:solidFill>
              </a:rPr>
              <a:t>conservation practices</a:t>
            </a:r>
          </a:p>
          <a:p>
            <a:pPr algn="ctr"/>
            <a:r>
              <a:rPr lang="en-US" sz="2400" b="1" dirty="0">
                <a:ln/>
                <a:solidFill>
                  <a:schemeClr val="accent3"/>
                </a:solidFill>
              </a:rPr>
              <a:t>like Cover Crops during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conservatio</a:t>
            </a:r>
            <a:r>
              <a:rPr lang="en-US" sz="2400" b="1" dirty="0">
                <a:ln/>
                <a:solidFill>
                  <a:schemeClr val="accent3"/>
                </a:solidFill>
              </a:rPr>
              <a:t>n planning</a:t>
            </a:r>
            <a:endParaRPr lang="en-US" sz="2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94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39AB2"/>
      </a:accent1>
      <a:accent2>
        <a:srgbClr val="78BA22"/>
      </a:accent2>
      <a:accent3>
        <a:srgbClr val="FEC210"/>
      </a:accent3>
      <a:accent4>
        <a:srgbClr val="72A931"/>
      </a:accent4>
      <a:accent5>
        <a:srgbClr val="6989A6"/>
      </a:accent5>
      <a:accent6>
        <a:srgbClr val="4E667B"/>
      </a:accent6>
      <a:hlink>
        <a:srgbClr val="139AB2"/>
      </a:hlink>
      <a:folHlink>
        <a:srgbClr val="10889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9BA11B7ABB3E469A483D5610C1E258" ma:contentTypeVersion="6" ma:contentTypeDescription="Create a new document." ma:contentTypeScope="" ma:versionID="a47a1fcd68d65fce23d03955aefd3b23">
  <xsd:schema xmlns:xsd="http://www.w3.org/2001/XMLSchema" xmlns:xs="http://www.w3.org/2001/XMLSchema" xmlns:p="http://schemas.microsoft.com/office/2006/metadata/properties" xmlns:ns3="541de796-91bb-44c0-aa2c-6790e71d883a" xmlns:ns4="f2b0be08-9947-49a6-b12b-4430ebf1e8c2" targetNamespace="http://schemas.microsoft.com/office/2006/metadata/properties" ma:root="true" ma:fieldsID="97db5cbeb8dec0836e1a1feb4e92f708" ns3:_="" ns4:_="">
    <xsd:import namespace="541de796-91bb-44c0-aa2c-6790e71d883a"/>
    <xsd:import namespace="f2b0be08-9947-49a6-b12b-4430ebf1e8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de796-91bb-44c0-aa2c-6790e71d88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0be08-9947-49a6-b12b-4430ebf1e8c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B0B21F-EF80-4DC3-8511-C9E4EFEEE2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70FF29-E051-4C94-92EF-3F5862FA99DF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f2b0be08-9947-49a6-b12b-4430ebf1e8c2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541de796-91bb-44c0-aa2c-6790e71d883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4ADB64C-E6E6-4E2C-95DD-9EC9FB036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1de796-91bb-44c0-aa2c-6790e71d883a"/>
    <ds:schemaRef ds:uri="f2b0be08-9947-49a6-b12b-4430ebf1e8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64359</TotalTime>
  <Words>1324</Words>
  <Application>Microsoft Office PowerPoint</Application>
  <PresentationFormat>On-screen Show (4:3)</PresentationFormat>
  <Paragraphs>251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  CART Benefits Module</vt:lpstr>
      <vt:lpstr>Environmental Benefits and Outcomes</vt:lpstr>
      <vt:lpstr>Environmental Benefits and Outcomes</vt:lpstr>
      <vt:lpstr>Environmental Benefits and Outcomes</vt:lpstr>
      <vt:lpstr>Environmental Benefits and Outcomes</vt:lpstr>
      <vt:lpstr>Conservation Planning (Environmental) Benefits</vt:lpstr>
      <vt:lpstr>CART Data Collection</vt:lpstr>
      <vt:lpstr>Benefit Development</vt:lpstr>
      <vt:lpstr>Benefit Development</vt:lpstr>
      <vt:lpstr>Benefit Development</vt:lpstr>
      <vt:lpstr>Benefit Development</vt:lpstr>
      <vt:lpstr>Benefit Development</vt:lpstr>
      <vt:lpstr>Benefit Development</vt:lpstr>
      <vt:lpstr>Environmental Benefits and Outcomes</vt:lpstr>
      <vt:lpstr>Conservation Planning (CART) Benefits Module</vt:lpstr>
      <vt:lpstr>Technical Review</vt:lpstr>
      <vt:lpstr>Technical Review</vt:lpstr>
      <vt:lpstr>Technical Review</vt:lpstr>
      <vt:lpstr>Technical Review</vt:lpstr>
      <vt:lpstr>CART Integration</vt:lpstr>
      <vt:lpstr>Current CART Results</vt:lpstr>
      <vt:lpstr>Individual Land Unit Benefits</vt:lpstr>
      <vt:lpstr>Plan Roll Up Benefits</vt:lpstr>
      <vt:lpstr>Landscape Benefits</vt:lpstr>
      <vt:lpstr>Planned, Funded, Implemented</vt:lpstr>
      <vt:lpstr>CART Benefits Module</vt:lpstr>
      <vt:lpstr>CART Benefits Module</vt:lpstr>
    </vt:vector>
  </TitlesOfParts>
  <Company>PDRI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PDRI</dc:creator>
  <cp:lastModifiedBy>Bramblett, Jimmy - NRCS, Washington, DC</cp:lastModifiedBy>
  <cp:revision>1889</cp:revision>
  <cp:lastPrinted>2017-12-11T17:17:08Z</cp:lastPrinted>
  <dcterms:created xsi:type="dcterms:W3CDTF">2014-03-11T13:04:44Z</dcterms:created>
  <dcterms:modified xsi:type="dcterms:W3CDTF">2021-02-03T10:40:18Z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0x0101004D9BA11B7ABB3E469A483D5610C1E258</vt:lpwstr>
  </property>
</Properties>
</file>